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460" r:id="rId3"/>
    <p:sldId id="491" r:id="rId4"/>
    <p:sldId id="494" r:id="rId5"/>
    <p:sldId id="521" r:id="rId6"/>
    <p:sldId id="523" r:id="rId7"/>
    <p:sldId id="529" r:id="rId8"/>
    <p:sldId id="530" r:id="rId9"/>
    <p:sldId id="525" r:id="rId10"/>
    <p:sldId id="498" r:id="rId11"/>
    <p:sldId id="519" r:id="rId12"/>
    <p:sldId id="490" r:id="rId13"/>
    <p:sldId id="515" r:id="rId14"/>
    <p:sldId id="508" r:id="rId15"/>
    <p:sldId id="531" r:id="rId16"/>
    <p:sldId id="535" r:id="rId17"/>
    <p:sldId id="536" r:id="rId18"/>
    <p:sldId id="544" r:id="rId19"/>
    <p:sldId id="526" r:id="rId20"/>
    <p:sldId id="527" r:id="rId21"/>
    <p:sldId id="534" r:id="rId22"/>
    <p:sldId id="528" r:id="rId23"/>
    <p:sldId id="541" r:id="rId24"/>
    <p:sldId id="497" r:id="rId25"/>
    <p:sldId id="543" r:id="rId26"/>
    <p:sldId id="551" r:id="rId27"/>
    <p:sldId id="495" r:id="rId28"/>
    <p:sldId id="524" r:id="rId29"/>
    <p:sldId id="509" r:id="rId30"/>
    <p:sldId id="513" r:id="rId31"/>
    <p:sldId id="522" r:id="rId32"/>
    <p:sldId id="545" r:id="rId33"/>
    <p:sldId id="547" r:id="rId34"/>
    <p:sldId id="546" r:id="rId35"/>
    <p:sldId id="549" r:id="rId36"/>
    <p:sldId id="516" r:id="rId37"/>
    <p:sldId id="505" r:id="rId38"/>
    <p:sldId id="506" r:id="rId39"/>
    <p:sldId id="507" r:id="rId40"/>
    <p:sldId id="539" r:id="rId41"/>
    <p:sldId id="540" r:id="rId42"/>
    <p:sldId id="517" r:id="rId43"/>
    <p:sldId id="55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d KOETSCHET" initials="MK" lastIdx="4" clrIdx="0">
    <p:extLst>
      <p:ext uri="{19B8F6BF-5375-455C-9EA6-DF929625EA0E}">
        <p15:presenceInfo xmlns:p15="http://schemas.microsoft.com/office/powerpoint/2012/main" userId="S-1-5-21-870802064-3471738178-3633100515-77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1A4164"/>
    <a:srgbClr val="CC00FF"/>
    <a:srgbClr val="FFF7F7"/>
    <a:srgbClr val="FFE7E7"/>
    <a:srgbClr val="F5FAF0"/>
    <a:srgbClr val="FDFEFC"/>
    <a:srgbClr val="FFCDCD"/>
    <a:srgbClr val="EE853E"/>
    <a:srgbClr val="00A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505" autoAdjust="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7:03:12.754" idx="4">
    <p:pos x="10" y="10"/>
    <p:text>A lot of "Explain" in this session. Since it is the 1st one, maybe more hands-on activities wouls set the tones and interest the students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6:59:56.992" idx="1">
    <p:pos x="10" y="10"/>
    <p:text>Can be done on https://learningapps.org/createApp.php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7:01:48.337" idx="2">
    <p:pos x="10" y="10"/>
    <p:text>This one as well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2T17:02:19.478" idx="3">
    <p:pos x="10" y="10"/>
    <p:text>Can be a discussion in groups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5A9A1-49DC-4DC5-B6ED-0FBCB8F7ED8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899E2-BB67-4712-8955-5CA3021E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039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34421-D40C-4788-AB2F-F41C97B0F7ED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7DBD3-9814-4FCA-9122-327D4D58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3819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77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Network</a:t>
            </a:r>
            <a:r>
              <a:rPr lang="en-US" baseline="0" dirty="0" smtClean="0"/>
              <a:t> media are used to connect between devices in a network.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4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0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3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https://edu.gcfglobal.org/en/internetbasics/what-is-the-internet/1/#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5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www.youtube.com/watch?v=2CJcotBkf6w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Question</a:t>
            </a:r>
            <a:r>
              <a:rPr lang="en-US" baseline="0" dirty="0" smtClean="0"/>
              <a:t> on video: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are the keyword that new to you?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 you know the internet is about physical connection?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What’s the difference between Internet and Wi-Fi?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world wide web?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64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www.youtube.com/watch?v=2CJcotBkf6w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Question</a:t>
            </a:r>
            <a:r>
              <a:rPr lang="en-US" baseline="0" dirty="0" smtClean="0"/>
              <a:t> on video: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are the keyword that new to you?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 you know the internet is about physical connection?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What’s the difference between Internet and Wi-Fi?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world wide web?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6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5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57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15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https://whatismyipaddress.com/isp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https://kinsta.com/knowledgebase/what-is-isp/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8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>
            <a:spLocks noGrp="1"/>
          </p:cNvSpPr>
          <p:nvPr>
            <p:ph type="body" idx="1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spcFirstLastPara="1" wrap="square" lIns="93272" tIns="93272" rIns="93272" bIns="93272" anchor="t" anchorCtr="0">
            <a:noAutofit/>
          </a:bodyPr>
          <a:lstStyle/>
          <a:p>
            <a:endParaRPr/>
          </a:p>
        </p:txBody>
      </p:sp>
      <p:sp>
        <p:nvSpPr>
          <p:cNvPr id="275" name="Google Shape;2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3950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https://whatismyipaddress.com/isp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https://www.geeksforgeeks.org/isp-full-form/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https://kinsta.com/knowledgebase/what-is-isp/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https://www.youtube.com/watch?v=93-3zmVvCGU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1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https://www.broadbandsearch.net/blog/set-up-home-fiber-network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https://www.broadbandsearch.net/blog/choose-a-dsl-cable-cord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8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GPS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smart phone can receive these signals and calculate the phone’s location to an accuracy of within 10 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Wi-Fi using a wireless network access point to provide</a:t>
            </a:r>
            <a:r>
              <a:rPr lang="en-US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signal connection to device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53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Bluetooth technology can be used to transmit both data and voice.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NFC stand for “ Near Field</a:t>
            </a:r>
            <a:r>
              <a:rPr lang="en-US" baseline="0" dirty="0" smtClean="0"/>
              <a:t> Communication”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the communication usually less than a few centimeters.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39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Ask student to work in group of two and discuss about the different way to get access to internet.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 student choose the best internet solution for each network size.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8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 without internet would be like: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internet-communication (e-mail, messenger, social media ...)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Effect on Business (online store, e-commerce, making money online …)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Access to information &amp; resource cut (education, entertainment…) 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7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0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8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F8078-B848-4719-8B29-7B48485E70B1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92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Normally,</a:t>
            </a:r>
            <a:r>
              <a:rPr lang="en-US" baseline="0" dirty="0" smtClean="0"/>
              <a:t> end devices are directly working with users.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14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Intermediate devices are used to configure</a:t>
            </a:r>
            <a:r>
              <a:rPr lang="en-US" baseline="0" dirty="0" smtClean="0"/>
              <a:t>, manage, sharing, and protect the connection on end devices.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7DBD3-9814-4FCA-9122-327D4D58A48D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7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5008-553F-0FA2-175B-2F36831EC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E49EA-CE67-4224-6026-7B6EDB400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F0DE6-08FE-1D3E-67E8-EB649C54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DCE48-4462-29AA-8DF9-4997C5FA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4FEF0-0ABD-F7D3-7456-3CE751D4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6659-AB12-3B8E-6602-FAE26264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617A2-5030-2A24-517F-1FC0697F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26B36-5D62-8E7B-788B-745809CC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4D63C-B1E8-81F0-D57B-17477FC7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75CC-4818-D7E2-0607-41C3441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5CB8D-4D11-A2A7-36D1-DDC0D23DF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AC54F-D201-0BA2-27D5-86D8D5800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F3721-B68A-4C4F-F3D0-137E1E6E6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34466-E87F-0A8B-7F7D-0C86E1C2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6FBC9-2F0B-048E-6080-76B3BF13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3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icture" userDrawn="1">
  <p:cSld name="Text + pictur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320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21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8"/>
          <p:cNvSpPr txBox="1"/>
          <p:nvPr userDrawn="1"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E56B0BB-B9C9-4636-800D-05194318F4E9}" type="slidenum">
              <a:rPr lang="ja-JP" altLang="fr-FR" sz="1400">
                <a:solidFill>
                  <a:srgbClr val="22BBEA"/>
                </a:solidFill>
                <a:ea typeface="ＭＳ Ｐゴシック" pitchFamily="34" charset="-128"/>
              </a:rPr>
              <a:pPr algn="r" eaLnBrk="1" hangingPunct="1"/>
              <a:t>‹#›</a:t>
            </a:fld>
            <a:endParaRPr lang="fr-FR" altLang="ja-JP" sz="1600">
              <a:solidFill>
                <a:srgbClr val="22BBEA"/>
              </a:solidFill>
              <a:ea typeface="ＭＳ Ｐゴシック" pitchFamily="34" charset="-128"/>
            </a:endParaRPr>
          </a:p>
        </p:txBody>
      </p:sp>
      <p:sp>
        <p:nvSpPr>
          <p:cNvPr id="6" name="Google Shape;189;p18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0;p18"/>
          <p:cNvSpPr/>
          <p:nvPr userDrawn="1"/>
        </p:nvSpPr>
        <p:spPr>
          <a:xfrm>
            <a:off x="-28988" y="67734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7;p1"/>
          <p:cNvPicPr preferRelativeResize="0"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99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22BBE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22BB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4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" name="Google Shape;25;p24"/>
          <p:cNvSpPr/>
          <p:nvPr/>
        </p:nvSpPr>
        <p:spPr>
          <a:xfrm>
            <a:off x="-28988" y="68496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" name="Google Shape;2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85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6755-BE15-52EF-FD6C-C5556594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CB312-B873-91CF-0C31-56850EE74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BDB21-D20B-E51A-925E-FDB924B5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33659-403C-BE1A-6F93-F68BAD95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7A1EC-E8D4-4FAE-DB5D-1F8CBF62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15A6-1724-85AC-84F8-367B0DB8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32AF-F3F0-484C-4FC8-BC1449717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F153-6FA3-7B12-8100-00B26568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AF9CC-306B-9C32-40C9-D48DA09A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CAF8B-E32C-B9B0-0CD4-7B5F05B2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6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F4E3-FBF1-5B51-20D5-B11AE692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41C8-A60B-C903-5C16-F871B4643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B36C9-CB3E-2058-40BA-AAF860D93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44596-5498-46F6-779E-423590EE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2ADEE-4E8E-0A32-653D-9381691D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0F3CB-5837-9415-287F-C38665ED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5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A237-0604-31E2-75A1-A2882FAD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A9DFB-5403-83DD-CD6D-DC880F0F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C84E-C52C-87F9-FEF2-338786D27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8EDD2-B35D-DA74-8C1B-A774A6A49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428B2-AB0D-6414-7E83-0961DB78E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62DAC-D361-24BB-28D3-DA1963CB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C522C-12E9-96F0-13B1-58046552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61E72-28B7-C4E9-2E7F-85A71C70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907E-965A-F3B8-C308-17DEED62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53948-9BD8-7404-F790-6F9C7E09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08096-E73D-7CA9-0C55-94BAF8BC8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7A502-0D04-78D9-04DF-BE523AE7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596EA-2A27-B4F3-64E6-EEB027C2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9FA63-8E04-5F98-79D8-AC0D9325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92607-FE2E-D105-9413-5827F341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2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FE9F-64EC-058E-7AFE-9DBED507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1C2F0-7B14-7C30-2914-9487A3200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7D66-5423-57F8-AACD-C4D75981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A791C-0FD3-FC44-D4AA-77EC41B5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CF23F-D6E0-3BE3-AAF4-8A0D8815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1A475-A0F0-3023-3DB6-6236D30D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04E0-BE67-DDDE-784F-558E3BEA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EDFD80-0829-4EEB-3067-D8F8BBCCE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88543-7805-BF0C-149F-2498E88B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5A68B-E3BF-73DF-0B95-EE2993EF4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85F3E-DEEB-39E4-C0E7-B0959199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7D1D-0462-AA62-50FE-7BCA1F23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0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DBEEC-A2EA-4A5D-D5E0-8125C88F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92B44-F06A-3062-DE4D-03370C3C0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979D-CF29-BBB5-F82F-7B1BE0A8D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D1B4-96C3-3630-77ED-8262DE35D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B186A-FA80-E0F5-D80A-62FB3EA07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40AD7-079C-4F9F-8B13-497756BB6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learningapps.org/display?v=pmjf98gi323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jKA5hz3dV-g&amp;t=7s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4.xml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93-3zmVvCGU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40" t="2617" r="3706" b="13621"/>
          <a:stretch/>
        </p:blipFill>
        <p:spPr>
          <a:xfrm>
            <a:off x="-1" y="1"/>
            <a:ext cx="12298583" cy="6906476"/>
          </a:xfrm>
          <a:prstGeom prst="rect">
            <a:avLst/>
          </a:prstGeom>
        </p:spPr>
      </p:pic>
      <p:sp>
        <p:nvSpPr>
          <p:cNvPr id="14" name="Google Shape;298;p3">
            <a:extLst>
              <a:ext uri="{FF2B5EF4-FFF2-40B4-BE49-F238E27FC236}">
                <a16:creationId xmlns:a16="http://schemas.microsoft.com/office/drawing/2014/main" id="{680C9F9A-43DA-523B-11EF-1C846378E97F}"/>
              </a:ext>
            </a:extLst>
          </p:cNvPr>
          <p:cNvSpPr/>
          <p:nvPr/>
        </p:nvSpPr>
        <p:spPr>
          <a:xfrm>
            <a:off x="0" y="609"/>
            <a:ext cx="12298582" cy="6931268"/>
          </a:xfrm>
          <a:prstGeom prst="rect">
            <a:avLst/>
          </a:prstGeom>
          <a:solidFill>
            <a:schemeClr val="tx1">
              <a:alpha val="37000"/>
            </a:schemeClr>
          </a:solidFill>
          <a:ln w="571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98;p3">
            <a:extLst>
              <a:ext uri="{FF2B5EF4-FFF2-40B4-BE49-F238E27FC236}">
                <a16:creationId xmlns:a16="http://schemas.microsoft.com/office/drawing/2014/main" id="{680C9F9A-43DA-523B-11EF-1C846378E97F}"/>
              </a:ext>
            </a:extLst>
          </p:cNvPr>
          <p:cNvSpPr/>
          <p:nvPr/>
        </p:nvSpPr>
        <p:spPr>
          <a:xfrm>
            <a:off x="2116110" y="1485900"/>
            <a:ext cx="7959777" cy="4220980"/>
          </a:xfrm>
          <a:prstGeom prst="rect">
            <a:avLst/>
          </a:prstGeom>
          <a:solidFill>
            <a:schemeClr val="accent5">
              <a:lumMod val="50000"/>
              <a:alpha val="43000"/>
            </a:schemeClr>
          </a:solid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9;p3">
            <a:extLst>
              <a:ext uri="{FF2B5EF4-FFF2-40B4-BE49-F238E27FC236}">
                <a16:creationId xmlns:a16="http://schemas.microsoft.com/office/drawing/2014/main" id="{8E314446-FD7C-EB27-EE58-78C06287651C}"/>
              </a:ext>
            </a:extLst>
          </p:cNvPr>
          <p:cNvSpPr txBox="1"/>
          <p:nvPr/>
        </p:nvSpPr>
        <p:spPr>
          <a:xfrm>
            <a:off x="2733766" y="1749287"/>
            <a:ext cx="6724464" cy="369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GB" sz="8000" b="1" dirty="0" smtClean="0">
                <a:solidFill>
                  <a:schemeClr val="lt1"/>
                </a:solidFill>
                <a:cs typeface="Arial"/>
                <a:sym typeface="Arial"/>
              </a:rPr>
              <a:t>NETWORKING </a:t>
            </a:r>
          </a:p>
          <a:p>
            <a:pPr algn="ctr">
              <a:buClr>
                <a:srgbClr val="000000"/>
              </a:buClr>
              <a:buSzPts val="2400"/>
            </a:pPr>
            <a:r>
              <a:rPr lang="en-GB" sz="8000" b="1" dirty="0" smtClean="0">
                <a:solidFill>
                  <a:schemeClr val="lt1"/>
                </a:solidFill>
                <a:cs typeface="Arial"/>
                <a:sym typeface="Arial"/>
              </a:rPr>
              <a:t>TODAY</a:t>
            </a:r>
            <a:endParaRPr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4413486" y="606503"/>
            <a:ext cx="30989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NETWORKING</a:t>
            </a:r>
          </a:p>
        </p:txBody>
      </p:sp>
    </p:spTree>
    <p:extLst>
      <p:ext uri="{BB962C8B-B14F-4D97-AF65-F5344CB8AC3E}">
        <p14:creationId xmlns:p14="http://schemas.microsoft.com/office/powerpoint/2010/main" val="142944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84682" y="280541"/>
            <a:ext cx="560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"/>
                <a:ea typeface="Arial"/>
                <a:cs typeface="Arial"/>
                <a:sym typeface="Arial"/>
              </a:rPr>
              <a:t>Network Size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316489" y="5099408"/>
            <a:ext cx="5684125" cy="1673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 Wide Networks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connects hundreds of millions computers world-wide – such as the internet</a:t>
            </a:r>
          </a:p>
          <a:p>
            <a:pPr lvl="1">
              <a:lnSpc>
                <a:spcPts val="3300"/>
              </a:lnSpc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300"/>
              </a:lnSpc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300"/>
              </a:lnSpc>
              <a:buFont typeface="Arial" panose="020B0604020202020204" pitchFamily="34" charset="0"/>
              <a:buNone/>
            </a:pPr>
            <a:endParaRPr lang="en-CA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0174" y="4662438"/>
            <a:ext cx="255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Medium/Large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81930" y="4565255"/>
            <a:ext cx="257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World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Wide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493631" y="5099408"/>
            <a:ext cx="5096062" cy="1466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to Large Networks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many locations with hundreds or thousands of interconnected computers</a:t>
            </a:r>
          </a:p>
          <a:p>
            <a:pPr marL="457200" lvl="1" indent="0">
              <a:lnSpc>
                <a:spcPts val="3300"/>
              </a:lnSpc>
              <a:buNone/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300"/>
              </a:lnSpc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300"/>
              </a:lnSpc>
              <a:buFont typeface="Arial" panose="020B0604020202020204" pitchFamily="34" charset="0"/>
              <a:buNone/>
            </a:pPr>
            <a:endParaRPr lang="en-CA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6" descr="this is the image’s alt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00" y="1659765"/>
            <a:ext cx="3808308" cy="290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473" y="1659765"/>
            <a:ext cx="3785411" cy="290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6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6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" name="Google Shape;17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8;p6"/>
          <p:cNvSpPr txBox="1"/>
          <p:nvPr/>
        </p:nvSpPr>
        <p:spPr>
          <a:xfrm>
            <a:off x="165593" y="1045061"/>
            <a:ext cx="6463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</a:t>
            </a:r>
            <a:endParaRPr sz="12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0;p6"/>
          <p:cNvSpPr txBox="1"/>
          <p:nvPr/>
        </p:nvSpPr>
        <p:spPr>
          <a:xfrm>
            <a:off x="2653615" y="511393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Home Network Design</a:t>
            </a:r>
            <a:endParaRPr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4073"/>
          <a:stretch/>
        </p:blipFill>
        <p:spPr>
          <a:xfrm>
            <a:off x="1608410" y="1415243"/>
            <a:ext cx="9429059" cy="51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3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8;p6" descr="Image result for arduino logo">
            <a:extLst>
              <a:ext uri="{FF2B5EF4-FFF2-40B4-BE49-F238E27FC236}">
                <a16:creationId xmlns:a16="http://schemas.microsoft.com/office/drawing/2014/main" id="{9271958F-9EC3-BE47-09A0-A2EEC83F3BA9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92;p6">
            <a:extLst>
              <a:ext uri="{FF2B5EF4-FFF2-40B4-BE49-F238E27FC236}">
                <a16:creationId xmlns:a16="http://schemas.microsoft.com/office/drawing/2014/main" id="{A97D51D5-6548-4B46-4015-C8EA377CF99D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400" dirty="0"/>
          </a:p>
        </p:txBody>
      </p:sp>
      <p:sp>
        <p:nvSpPr>
          <p:cNvPr id="12" name="Google Shape;330;p8">
            <a:extLst>
              <a:ext uri="{FF2B5EF4-FFF2-40B4-BE49-F238E27FC236}">
                <a16:creationId xmlns:a16="http://schemas.microsoft.com/office/drawing/2014/main" id="{8789CADA-C354-F549-FAED-55F863A819E3}"/>
              </a:ext>
            </a:extLst>
          </p:cNvPr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E60B73-8F07-57AF-821F-60B89DC9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00" y="508102"/>
            <a:ext cx="233772" cy="546645"/>
          </a:xfrm>
          <a:prstGeom prst="rect">
            <a:avLst/>
          </a:prstGeom>
        </p:spPr>
      </p:pic>
      <p:pic>
        <p:nvPicPr>
          <p:cNvPr id="14" name="Google Shape;329;p8">
            <a:extLst>
              <a:ext uri="{FF2B5EF4-FFF2-40B4-BE49-F238E27FC236}">
                <a16:creationId xmlns:a16="http://schemas.microsoft.com/office/drawing/2014/main" id="{399ACA03-C9F1-32A4-5F96-FABF7016B07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60375" y="574924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86E213-7948-68C1-6B57-A2A706A7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01" y="508102"/>
            <a:ext cx="233772" cy="546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20C94D-6846-1EE1-74BC-21EF0F66D511}"/>
              </a:ext>
            </a:extLst>
          </p:cNvPr>
          <p:cNvSpPr txBox="1"/>
          <p:nvPr/>
        </p:nvSpPr>
        <p:spPr>
          <a:xfrm>
            <a:off x="2665515" y="313314"/>
            <a:ext cx="6093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ACTIVITY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330893" y="1564667"/>
            <a:ext cx="749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"/>
                <a:ea typeface="Arial"/>
                <a:cs typeface="Arial"/>
                <a:sym typeface="Arial"/>
              </a:rPr>
              <a:t>Classify the network type of the following scenarios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15" y="3080569"/>
            <a:ext cx="3777431" cy="3777431"/>
          </a:xfrm>
          <a:prstGeom prst="rect">
            <a:avLst/>
          </a:prstGeom>
        </p:spPr>
      </p:pic>
      <p:pic>
        <p:nvPicPr>
          <p:cNvPr id="1026" name="Picture 2" descr="Link icon - Free download on Iconfinder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229" y="3560696"/>
            <a:ext cx="1154414" cy="11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94" y="3416758"/>
            <a:ext cx="1442290" cy="1442290"/>
          </a:xfrm>
          <a:prstGeom prst="rect">
            <a:avLst/>
          </a:prstGeom>
        </p:spPr>
      </p:pic>
      <p:sp>
        <p:nvSpPr>
          <p:cNvPr id="16" name="Google Shape;330;p8">
            <a:extLst>
              <a:ext uri="{FF2B5EF4-FFF2-40B4-BE49-F238E27FC236}">
                <a16:creationId xmlns:a16="http://schemas.microsoft.com/office/drawing/2014/main" id="{8789CADA-C354-F549-FAED-55F863A819E3}"/>
              </a:ext>
            </a:extLst>
          </p:cNvPr>
          <p:cNvSpPr txBox="1"/>
          <p:nvPr/>
        </p:nvSpPr>
        <p:spPr>
          <a:xfrm>
            <a:off x="9550201" y="4969284"/>
            <a:ext cx="1373442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Click here for the activity!</a:t>
            </a:r>
            <a:endParaRPr sz="16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805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H="1">
            <a:off x="-12292" y="4282414"/>
            <a:ext cx="6583499" cy="2584450"/>
            <a:chOff x="5168413" y="1968500"/>
            <a:chExt cx="6949151" cy="2800350"/>
          </a:xfrm>
          <a:effectLst/>
        </p:grpSpPr>
        <p:sp>
          <p:nvSpPr>
            <p:cNvPr id="6" name="Freeform 5"/>
            <p:cNvSpPr/>
            <p:nvPr/>
          </p:nvSpPr>
          <p:spPr>
            <a:xfrm>
              <a:off x="5987698" y="1968500"/>
              <a:ext cx="6129866" cy="2800350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EE853E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168413" y="2069113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GB" sz="5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Network Component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148" name="Picture 4" descr="How to build a computer network for your small business - Part 1, The  Basics | Jones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547" y="-185829"/>
            <a:ext cx="7767703" cy="696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0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9" name="Object2"/>
          <p:cNvSpPr txBox="1">
            <a:spLocks/>
          </p:cNvSpPr>
          <p:nvPr/>
        </p:nvSpPr>
        <p:spPr>
          <a:xfrm>
            <a:off x="376672" y="1958373"/>
            <a:ext cx="4174062" cy="914400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070C0"/>
                </a:solidFill>
              </a:rPr>
              <a:t>Network Infrastructure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529F4-FDC7-4D4B-BFFD-D6AED6143C26}"/>
              </a:ext>
            </a:extLst>
          </p:cNvPr>
          <p:cNvSpPr txBox="1"/>
          <p:nvPr/>
        </p:nvSpPr>
        <p:spPr>
          <a:xfrm>
            <a:off x="376672" y="2789587"/>
            <a:ext cx="4620629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network infrastructure contains three categories of hardware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components: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End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   Intermediate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   Network media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2CAE7-6F60-449E-8A6D-0ACB69415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809" y="1934904"/>
            <a:ext cx="6641826" cy="4640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403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34387" y="1722917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devices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493631" y="2391706"/>
            <a:ext cx="9924967" cy="1827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</a:pP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 end device is where a message originates from or where it is received. Data originates with an end device, flows through the network, and arrives at an end device.</a:t>
            </a:r>
            <a:endParaRPr lang="en-CA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863" lvl="1" indent="-169863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500"/>
              </a:lnSpc>
              <a:buFont typeface="Arial" panose="020B0604020202020204" pitchFamily="34" charset="0"/>
              <a:buNone/>
            </a:pP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Desktop Computer PNG File | PNG Mart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5" y="4386596"/>
            <a:ext cx="1789255" cy="13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ownload Laptop Notebook Free Clipart HQ HQ PNG Image | FreePNGIm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502" y="4412327"/>
            <a:ext cx="1844993" cy="141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omputer Printer PNG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95" y="4610749"/>
            <a:ext cx="2292447" cy="102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Mobile Phone With Touch PNG Image for Free Download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08" y="4426127"/>
            <a:ext cx="1336445" cy="13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isco TelePresence MX300 G2 – INFOMEDIA COMMUNICATI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26" y="3536009"/>
            <a:ext cx="2091592" cy="209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Click-In Case for iPad® (9th/8th/7th gen.) 10.2-inch, iPad Air® 10.5-inch,  and iPad Pro® 10.5-inch (Black) THZ850GL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555" y="4109318"/>
            <a:ext cx="2023767" cy="20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0495" y="5816938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58200" y="5802007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28559" y="5762572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Printer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63064" y="5846541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Smart phone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14782" y="5802007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Tablet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166271" y="5802006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Telepresence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34387" y="1722917"/>
            <a:ext cx="3026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493631" y="2391706"/>
            <a:ext cx="10521699" cy="1827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intermediary device interconnects end devices. Examples include switches, wireless access points, routers, and firewalls.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 descr="Wireless modem clipart. Free download transparent .PNG | Creazilla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39" y="4287042"/>
            <a:ext cx="1548243" cy="109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WS2908P PoE+ Network Switch | EnGenius APAC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82" y="4389082"/>
            <a:ext cx="2317540" cy="159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665" y="4132184"/>
            <a:ext cx="2014526" cy="2014526"/>
          </a:xfrm>
          <a:prstGeom prst="rect">
            <a:avLst/>
          </a:prstGeom>
        </p:spPr>
      </p:pic>
      <p:pic>
        <p:nvPicPr>
          <p:cNvPr id="15368" name="Picture 8" descr="File:Firewall-X400.png - Wikipedia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50" y="4570369"/>
            <a:ext cx="3628725" cy="14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ifference between Modem and Router - javatpoin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564" y="3777205"/>
            <a:ext cx="677461" cy="182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50495" y="5480054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Wireless Access Point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94951" y="5480054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27379" y="5532191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32048" y="5604054"/>
            <a:ext cx="203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Firewall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95340" y="5604054"/>
            <a:ext cx="1501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Modem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83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Network Component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93631" y="1652182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Media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434387" y="2113847"/>
            <a:ext cx="10521699" cy="1827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buNone/>
            </a:pP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 across a network is carried through a medium which allow a message to travel from source to destination. 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882558"/>
              </p:ext>
            </p:extLst>
          </p:nvPr>
        </p:nvGraphicFramePr>
        <p:xfrm>
          <a:off x="493630" y="3396697"/>
          <a:ext cx="5333012" cy="3248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397">
                <a:tc>
                  <a:txBody>
                    <a:bodyPr/>
                    <a:lstStyle/>
                    <a:p>
                      <a:r>
                        <a:rPr lang="en-US" sz="2000" dirty="0"/>
                        <a:t>Media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918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Metal wires within cables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electrical impulses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707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Glass or plastic fibers within cables (fiber-optic cable)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pulses of light.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629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Wireless transmission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modulation of specific frequencies of electromagnetic waves.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614" y="3164795"/>
            <a:ext cx="1773835" cy="1188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b="9584"/>
          <a:stretch/>
        </p:blipFill>
        <p:spPr>
          <a:xfrm>
            <a:off x="9641571" y="3164795"/>
            <a:ext cx="2109271" cy="1181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669" y="4419004"/>
            <a:ext cx="1741744" cy="11495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6634" r="9353" b="2594"/>
          <a:stretch/>
        </p:blipFill>
        <p:spPr>
          <a:xfrm>
            <a:off x="9641571" y="4419003"/>
            <a:ext cx="2153653" cy="1175674"/>
          </a:xfrm>
          <a:prstGeom prst="rect">
            <a:avLst/>
          </a:prstGeom>
        </p:spPr>
      </p:pic>
      <p:pic>
        <p:nvPicPr>
          <p:cNvPr id="16388" name="Picture 4" descr="The Actual Difference Between Wireless Broadband And Mobile Broadban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5" t="9607" b="14562"/>
          <a:stretch/>
        </p:blipFill>
        <p:spPr bwMode="auto">
          <a:xfrm>
            <a:off x="10155945" y="5667308"/>
            <a:ext cx="1270043" cy="109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279387" y="3718408"/>
            <a:ext cx="1188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Copper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31623" y="4844285"/>
            <a:ext cx="1188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Fiber-Optic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31622" y="5970162"/>
            <a:ext cx="1188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4" descr="The Actual Difference Between Wireless Broadband And Mobile Broadban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6" r="46493" b="14562"/>
          <a:stretch/>
        </p:blipFill>
        <p:spPr bwMode="auto">
          <a:xfrm>
            <a:off x="7784799" y="5655208"/>
            <a:ext cx="1547969" cy="11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4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2;p6">
            <a:extLst>
              <a:ext uri="{FF2B5EF4-FFF2-40B4-BE49-F238E27FC236}">
                <a16:creationId xmlns:a16="http://schemas.microsoft.com/office/drawing/2014/main" id="{A97D51D5-6548-4B46-4015-C8EA377CF99D}"/>
              </a:ext>
            </a:extLst>
          </p:cNvPr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n-GB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400" dirty="0"/>
          </a:p>
        </p:txBody>
      </p:sp>
      <p:sp>
        <p:nvSpPr>
          <p:cNvPr id="12" name="Google Shape;330;p8">
            <a:extLst>
              <a:ext uri="{FF2B5EF4-FFF2-40B4-BE49-F238E27FC236}">
                <a16:creationId xmlns:a16="http://schemas.microsoft.com/office/drawing/2014/main" id="{8789CADA-C354-F549-FAED-55F863A819E3}"/>
              </a:ext>
            </a:extLst>
          </p:cNvPr>
          <p:cNvSpPr txBox="1"/>
          <p:nvPr/>
        </p:nvSpPr>
        <p:spPr>
          <a:xfrm>
            <a:off x="83439" y="83008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E60B73-8F07-57AF-821F-60B89DC9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00" y="508102"/>
            <a:ext cx="233772" cy="546645"/>
          </a:xfrm>
          <a:prstGeom prst="rect">
            <a:avLst/>
          </a:prstGeom>
        </p:spPr>
      </p:pic>
      <p:pic>
        <p:nvPicPr>
          <p:cNvPr id="14" name="Google Shape;329;p8">
            <a:extLst>
              <a:ext uri="{FF2B5EF4-FFF2-40B4-BE49-F238E27FC236}">
                <a16:creationId xmlns:a16="http://schemas.microsoft.com/office/drawing/2014/main" id="{399ACA03-C9F1-32A4-5F96-FABF7016B07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34587" y="508102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86E213-7948-68C1-6B57-A2A706A7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01" y="508102"/>
            <a:ext cx="233772" cy="546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20C94D-6846-1EE1-74BC-21EF0F66D511}"/>
              </a:ext>
            </a:extLst>
          </p:cNvPr>
          <p:cNvSpPr txBox="1"/>
          <p:nvPr/>
        </p:nvSpPr>
        <p:spPr>
          <a:xfrm>
            <a:off x="2600993" y="171370"/>
            <a:ext cx="6093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ACTIVITY 2 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418022" y="1376727"/>
            <a:ext cx="4247741" cy="1957983"/>
          </a:xfrm>
          <a:prstGeom prst="wedgeRoundRectCallout">
            <a:avLst>
              <a:gd name="adj1" fmla="val 712"/>
              <a:gd name="adj2" fmla="val 8725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GB" sz="700" dirty="0" smtClean="0">
              <a:latin typeface="Arial"/>
              <a:ea typeface="Arial"/>
              <a:cs typeface="Arial"/>
              <a:sym typeface="Arial"/>
            </a:endParaRPr>
          </a:p>
          <a:p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Define the role of network component of following picture: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End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Intermediate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Network Media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77691" y="881078"/>
            <a:ext cx="6434051" cy="5848277"/>
            <a:chOff x="5477691" y="881078"/>
            <a:chExt cx="6434051" cy="5848277"/>
          </a:xfrm>
        </p:grpSpPr>
        <p:pic>
          <p:nvPicPr>
            <p:cNvPr id="16" name="Picture 4" descr="How to build a computer network for your small business - Part 1, The  Basics | Jones I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0" t="4244" r="6061" b="4639"/>
            <a:stretch/>
          </p:blipFill>
          <p:spPr bwMode="auto">
            <a:xfrm>
              <a:off x="5477691" y="881078"/>
              <a:ext cx="6434051" cy="584827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5876191" y="1503020"/>
              <a:ext cx="888023" cy="932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534" name="Picture 6" descr="Internet Icon for Free Download | FreeImages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1627" y="1741715"/>
              <a:ext cx="637150" cy="637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929745" y="2267328"/>
              <a:ext cx="797170" cy="2579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>
                  <a:solidFill>
                    <a:schemeClr val="bg2">
                      <a:lumMod val="25000"/>
                    </a:schemeClr>
                  </a:solidFill>
                </a:rPr>
                <a:t>Internet</a:t>
              </a:r>
              <a:endParaRPr lang="en-US" sz="9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5929745" y="3199775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929745" y="4423329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479871" y="2976464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479871" y="4297937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479871" y="6064895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495905" y="6456781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829699" y="3874689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829699" y="4889238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0346629" y="1265973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0053072" y="2207108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02042" y="3805216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02042" y="4834462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0702042" y="5863709"/>
            <a:ext cx="850724" cy="2233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3" y="4507386"/>
            <a:ext cx="4178869" cy="23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1995488" y="257154"/>
            <a:ext cx="7403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"/>
                <a:ea typeface="Arial"/>
                <a:cs typeface="Arial"/>
                <a:sym typeface="Arial"/>
              </a:rPr>
              <a:t>Common Types of Networks </a:t>
            </a:r>
          </a:p>
        </p:txBody>
      </p:sp>
      <p:sp>
        <p:nvSpPr>
          <p:cNvPr id="13" name="Google Shape;185;p6"/>
          <p:cNvSpPr txBox="1"/>
          <p:nvPr/>
        </p:nvSpPr>
        <p:spPr>
          <a:xfrm>
            <a:off x="434387" y="1730984"/>
            <a:ext cx="438061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Two most common types of network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0" u="none" strike="noStrike" cap="none" dirty="0" smtClean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cap="none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Local Area Network (LAN) 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cap="none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Wide Area Network (WAN)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995" y="1801747"/>
            <a:ext cx="6857999" cy="50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 descr="Image result for arduino logo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"/>
          <p:cNvSpPr txBox="1"/>
          <p:nvPr/>
        </p:nvSpPr>
        <p:spPr>
          <a:xfrm>
            <a:off x="3149316" y="822039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r>
              <a:rPr lang="en-GB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TODAY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2026229" y="2071650"/>
            <a:ext cx="9563678" cy="20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800" dirty="0" smtClean="0">
                <a:ea typeface="Arial"/>
                <a:cs typeface="Arial" panose="020B0604020202020204" pitchFamily="34" charset="0"/>
                <a:sym typeface="Arial"/>
              </a:rPr>
              <a:t>Explain how networks affect to our daily lives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800" dirty="0" smtClean="0">
                <a:ea typeface="Arial"/>
                <a:cs typeface="Arial" panose="020B0604020202020204" pitchFamily="34" charset="0"/>
                <a:sym typeface="Arial"/>
              </a:rPr>
              <a:t>Identify the difference type of network size and devices </a:t>
            </a:r>
          </a:p>
          <a:p>
            <a:pPr marL="571500" indent="-5715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800" dirty="0" smtClean="0">
                <a:ea typeface="Arial"/>
                <a:cs typeface="Arial" panose="020B0604020202020204" pitchFamily="34" charset="0"/>
                <a:sym typeface="Arial"/>
              </a:rPr>
              <a:t>Explain how LANs and WANs interconnect to the Internet </a:t>
            </a:r>
            <a:endParaRPr lang="en-US" sz="2800" dirty="0"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40" y="4241648"/>
            <a:ext cx="2845292" cy="28452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29" y="756189"/>
            <a:ext cx="1015847" cy="1015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63" y="813187"/>
            <a:ext cx="1015847" cy="1015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1995488" y="257154"/>
            <a:ext cx="7403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"/>
                <a:ea typeface="Arial"/>
                <a:cs typeface="Arial"/>
                <a:sym typeface="Arial"/>
              </a:rPr>
              <a:t>Common Types of Networks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61064" y="1683952"/>
            <a:ext cx="5554945" cy="1339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A LAN is a network infrastructure that spans a small geographical area. </a:t>
            </a:r>
            <a:endParaRPr lang="en-CA" altLang="en-US" sz="2400" dirty="0" smtClean="0"/>
          </a:p>
          <a:p>
            <a:pPr lvl="1"/>
            <a:endParaRPr lang="en-CA" altLang="en-US" sz="2000" dirty="0" smtClean="0"/>
          </a:p>
          <a:p>
            <a:pPr lvl="1"/>
            <a:endParaRPr lang="en-CA" altLang="en-US" sz="2000" dirty="0" smtClean="0"/>
          </a:p>
          <a:p>
            <a:pPr lvl="1"/>
            <a:endParaRPr lang="en-CA" altLang="en-US" sz="2000" dirty="0" smtClean="0"/>
          </a:p>
          <a:p>
            <a:pPr lvl="1"/>
            <a:endParaRPr lang="en-CA" alt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587891" y="1683952"/>
            <a:ext cx="5239076" cy="10895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dirty="0"/>
              <a:t>A WAN is a network infrastructure that spans a wide geographical area.</a:t>
            </a:r>
            <a:endParaRPr lang="en-CA" alt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31" y="2910585"/>
            <a:ext cx="4542915" cy="2388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891" y="3040051"/>
            <a:ext cx="5276759" cy="21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11537" cy="686862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171622" y="1937084"/>
            <a:ext cx="7505778" cy="2627745"/>
          </a:xfrm>
          <a:prstGeom prst="roundRect">
            <a:avLst>
              <a:gd name="adj" fmla="val 23950"/>
            </a:avLst>
          </a:prstGeom>
          <a:solidFill>
            <a:schemeClr val="tx1">
              <a:alpha val="66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Google Shape;299;p3">
            <a:extLst>
              <a:ext uri="{FF2B5EF4-FFF2-40B4-BE49-F238E27FC236}">
                <a16:creationId xmlns:a16="http://schemas.microsoft.com/office/drawing/2014/main" id="{8E314446-FD7C-EB27-EE58-78C06287651C}"/>
              </a:ext>
            </a:extLst>
          </p:cNvPr>
          <p:cNvSpPr txBox="1"/>
          <p:nvPr/>
        </p:nvSpPr>
        <p:spPr>
          <a:xfrm>
            <a:off x="2966772" y="2052432"/>
            <a:ext cx="6090959" cy="23328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GB" sz="5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Introduction to INTERNET</a:t>
            </a:r>
            <a:endParaRPr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68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21C42-1037-4C95-8331-92DB652C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50" y="1644281"/>
            <a:ext cx="7042320" cy="4341687"/>
          </a:xfrm>
          <a:prstGeom prst="rect">
            <a:avLst/>
          </a:prstGeom>
        </p:spPr>
      </p:pic>
      <p:sp>
        <p:nvSpPr>
          <p:cNvPr id="3" name="Object2"/>
          <p:cNvSpPr txBox="1">
            <a:spLocks/>
          </p:cNvSpPr>
          <p:nvPr/>
        </p:nvSpPr>
        <p:spPr>
          <a:xfrm>
            <a:off x="3123982" y="345525"/>
            <a:ext cx="6731000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 smtClean="0">
                <a:solidFill>
                  <a:schemeClr val="tx1"/>
                </a:solidFill>
              </a:rPr>
              <a:t>What is the “ INTERNET ” ?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E3630-6178-40C1-8C6A-1ACE2B8AFC6F}"/>
              </a:ext>
            </a:extLst>
          </p:cNvPr>
          <p:cNvSpPr/>
          <p:nvPr/>
        </p:nvSpPr>
        <p:spPr>
          <a:xfrm>
            <a:off x="186578" y="1606083"/>
            <a:ext cx="4574329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internet is a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worldwide collection of interconnected </a:t>
            </a:r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(LANs &amp; WANs)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cooperating with each other to exchange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information.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4376" y="4199970"/>
            <a:ext cx="4486531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internet helps to transfer the data or information from one to another computer through the network. </a:t>
            </a:r>
          </a:p>
        </p:txBody>
      </p:sp>
    </p:spTree>
    <p:extLst>
      <p:ext uri="{BB962C8B-B14F-4D97-AF65-F5344CB8AC3E}">
        <p14:creationId xmlns:p14="http://schemas.microsoft.com/office/powerpoint/2010/main" val="29789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211" y="860259"/>
            <a:ext cx="7718926" cy="57891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7538" y="2161809"/>
            <a:ext cx="3740162" cy="3180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 is a global network of networks. </a:t>
            </a:r>
          </a:p>
          <a:p>
            <a:pPr>
              <a:lnSpc>
                <a:spcPts val="3500"/>
              </a:lnSpc>
            </a:pP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is made up of many different networks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in different countries around the world that are all connected together into one huge WAN.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15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2"/>
          <p:cNvSpPr txBox="1">
            <a:spLocks/>
          </p:cNvSpPr>
          <p:nvPr/>
        </p:nvSpPr>
        <p:spPr>
          <a:xfrm>
            <a:off x="3506754" y="345851"/>
            <a:ext cx="6731000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Who Owns “The Internet”?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E3630-6178-40C1-8C6A-1ACE2B8AFC6F}"/>
              </a:ext>
            </a:extLst>
          </p:cNvPr>
          <p:cNvSpPr/>
          <p:nvPr/>
        </p:nvSpPr>
        <p:spPr>
          <a:xfrm>
            <a:off x="321966" y="1533048"/>
            <a:ext cx="10725262" cy="3234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internet is </a:t>
            </a:r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owned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any individual or group.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 is nothing but a connection between networks all around the world. </a:t>
            </a:r>
          </a:p>
          <a:p>
            <a:pPr>
              <a:lnSpc>
                <a:spcPts val="3500"/>
              </a:lnSpc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500"/>
              </a:lnSpc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following groups were developed to help maintain structure on the internet: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IETF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(Internet Engineering Task Force)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ICANN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(Internet Corporation for Assigned Names and Numbers) 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IAB 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(Internet Architecture Board)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upload.wikimedia.org/wikipedia/commons/thumb/0/...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54" y="5166354"/>
            <a:ext cx="2619558" cy="149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CANN - Wikipedia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54" y="5016104"/>
            <a:ext cx="1841496" cy="14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What is the organization of the internet? - Quor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992" y="4868104"/>
            <a:ext cx="1613524" cy="161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7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2B206F-D9E9-3647-618C-C6E32376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0"/>
          <a:stretch>
            <a:fillRect/>
          </a:stretch>
        </p:blipFill>
        <p:spPr>
          <a:xfrm>
            <a:off x="-11336" y="0"/>
            <a:ext cx="9477452" cy="6858000"/>
          </a:xfrm>
          <a:custGeom>
            <a:avLst/>
            <a:gdLst>
              <a:gd name="connsiteX0" fmla="*/ 0 w 9477452"/>
              <a:gd name="connsiteY0" fmla="*/ 0 h 6858000"/>
              <a:gd name="connsiteX1" fmla="*/ 9477452 w 9477452"/>
              <a:gd name="connsiteY1" fmla="*/ 0 h 6858000"/>
              <a:gd name="connsiteX2" fmla="*/ 9477452 w 9477452"/>
              <a:gd name="connsiteY2" fmla="*/ 6858000 h 6858000"/>
              <a:gd name="connsiteX3" fmla="*/ 0 w 94774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7452" h="6858000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8F2F704-4623-F7DC-B70E-96423D1BE2D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WATCH &amp; THINK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003E-449F-7CD0-743F-46ACEC97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774" y="499353"/>
            <a:ext cx="186684" cy="37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3E495-A4FD-F676-9FAE-6F5929EF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22A965D9-E1B4-6901-1BF5-E007AD29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8" y="86216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7" name="Object2"/>
          <p:cNvSpPr txBox="1">
            <a:spLocks/>
          </p:cNvSpPr>
          <p:nvPr/>
        </p:nvSpPr>
        <p:spPr>
          <a:xfrm>
            <a:off x="6031614" y="2260989"/>
            <a:ext cx="6731000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 smtClean="0">
                <a:solidFill>
                  <a:schemeClr val="tx1"/>
                </a:solidFill>
              </a:rPr>
              <a:t>How does the Internet work?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2" descr="Youtube - Free social media icons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 b="9229"/>
          <a:stretch/>
        </p:blipFill>
        <p:spPr bwMode="auto">
          <a:xfrm>
            <a:off x="8577682" y="3276600"/>
            <a:ext cx="2067259" cy="16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1" y="3443223"/>
            <a:ext cx="1420188" cy="14201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24023" y="5013507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3mins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2B206F-D9E9-3647-618C-C6E32376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0"/>
          <a:stretch>
            <a:fillRect/>
          </a:stretch>
        </p:blipFill>
        <p:spPr>
          <a:xfrm>
            <a:off x="-11336" y="0"/>
            <a:ext cx="9477452" cy="6858000"/>
          </a:xfrm>
          <a:custGeom>
            <a:avLst/>
            <a:gdLst>
              <a:gd name="connsiteX0" fmla="*/ 0 w 9477452"/>
              <a:gd name="connsiteY0" fmla="*/ 0 h 6858000"/>
              <a:gd name="connsiteX1" fmla="*/ 9477452 w 9477452"/>
              <a:gd name="connsiteY1" fmla="*/ 0 h 6858000"/>
              <a:gd name="connsiteX2" fmla="*/ 9477452 w 9477452"/>
              <a:gd name="connsiteY2" fmla="*/ 6858000 h 6858000"/>
              <a:gd name="connsiteX3" fmla="*/ 0 w 94774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77452" h="6858000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8F2F704-4623-F7DC-B70E-96423D1BE2DC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WATCH &amp; THINK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003E-449F-7CD0-743F-46ACEC97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774" y="499353"/>
            <a:ext cx="186684" cy="37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3E495-A4FD-F676-9FAE-6F5929EF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22A965D9-E1B4-6901-1BF5-E007AD29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8" y="86216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sp>
        <p:nvSpPr>
          <p:cNvPr id="7" name="Object2"/>
          <p:cNvSpPr txBox="1">
            <a:spLocks/>
          </p:cNvSpPr>
          <p:nvPr/>
        </p:nvSpPr>
        <p:spPr>
          <a:xfrm>
            <a:off x="9380087" y="481291"/>
            <a:ext cx="2467408" cy="7241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333" dirty="0">
                <a:solidFill>
                  <a:srgbClr val="024C69"/>
                </a:solidFill>
                <a:latin typeface="Arial" pitchFamily="34" charset="0"/>
                <a:ea typeface="Arial" pitchFamily="34" charset="-122"/>
                <a:cs typeface="Arial" pitchFamily="34" charset="-12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 smtClean="0">
                <a:solidFill>
                  <a:srgbClr val="9933FF"/>
                </a:solidFill>
              </a:rPr>
              <a:t>Questions</a:t>
            </a:r>
            <a:endParaRPr lang="en-US" b="1" dirty="0">
              <a:solidFill>
                <a:srgbClr val="9933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66553" y="2562355"/>
            <a:ext cx="5385334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What are the keywords that new to you?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90147" y="4810660"/>
            <a:ext cx="6801853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Do you know the internet is about physical connection?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9413" y="3610760"/>
            <a:ext cx="6291713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What’s the difference between Internet and Wi-Fi?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45216" y="1518893"/>
            <a:ext cx="6291713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What is World Wide Web?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1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080115" y="114151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Internet Affect Our Lives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467" y="2011798"/>
            <a:ext cx="7475264" cy="4625320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640484" y="996637"/>
            <a:ext cx="11363674" cy="27974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world, through the use of Internet, we are connected like never before.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3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764867" y="460286"/>
            <a:ext cx="7012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The Advantage Of The Internet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367194" y="1383631"/>
            <a:ext cx="5881079" cy="4906263"/>
          </a:xfrm>
          <a:prstGeom prst="roundRect">
            <a:avLst>
              <a:gd name="adj" fmla="val 1231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Communication Online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 availability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Education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Entertainment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E-Commerce / Shopping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Business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Social Networking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Advantages Icon Png - Benefit Clipart PNG Image With Transparent Background  | TOP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4817" y="211722"/>
            <a:ext cx="1368425" cy="136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76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493743" y="460286"/>
            <a:ext cx="7012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The Dark Side Of The Internet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055960" y="1475873"/>
            <a:ext cx="5888169" cy="4989455"/>
          </a:xfrm>
          <a:prstGeom prst="roundRect">
            <a:avLst/>
          </a:prstGeom>
          <a:solidFill>
            <a:srgbClr val="FFCDCD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Internet Addiction / waste of time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Cyberbullying / Mental health issues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Identity Theft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Misinformation / Fake News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Privacy Concern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Online Cybercrime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Virus and Hacking Issues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4" descr="Disadvantage Icons &amp; Symbo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723" y="254317"/>
            <a:ext cx="1249629" cy="12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7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2542136" y="693712"/>
            <a:ext cx="8864101" cy="10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sz="4000" b="1" dirty="0" smtClean="0">
                <a:solidFill>
                  <a:srgbClr val="0070C0"/>
                </a:solidFill>
                <a:ea typeface="Arial"/>
                <a:cs typeface="Arial" panose="020B0604020202020204" pitchFamily="34" charset="0"/>
                <a:sym typeface="Arial"/>
              </a:rPr>
              <a:t>What life would be like without the</a:t>
            </a:r>
            <a:endParaRPr lang="en-US" sz="6600" b="1" dirty="0" smtClean="0">
              <a:solidFill>
                <a:srgbClr val="0070C0"/>
              </a:solidFill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574" y="2944512"/>
            <a:ext cx="3913488" cy="3913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281;p5">
            <a:extLst>
              <a:ext uri="{FF2B5EF4-FFF2-40B4-BE49-F238E27FC236}">
                <a16:creationId xmlns:a16="http://schemas.microsoft.com/office/drawing/2014/main" id="{E72FBEC3-1ACE-3064-EBB0-AF72685D324C}"/>
              </a:ext>
            </a:extLst>
          </p:cNvPr>
          <p:cNvSpPr txBox="1"/>
          <p:nvPr/>
        </p:nvSpPr>
        <p:spPr>
          <a:xfrm>
            <a:off x="4434837" y="1184850"/>
            <a:ext cx="4795220" cy="16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sz="6000" b="1" dirty="0" smtClean="0">
                <a:solidFill>
                  <a:srgbClr val="CC00FF"/>
                </a:solidFill>
                <a:ea typeface="Arial"/>
                <a:cs typeface="Arial" panose="020B0604020202020204" pitchFamily="34" charset="0"/>
                <a:sym typeface="Arial"/>
              </a:rPr>
              <a:t>Internet</a:t>
            </a:r>
            <a:r>
              <a:rPr lang="en-US" sz="6000" b="1" dirty="0" smtClean="0">
                <a:solidFill>
                  <a:srgbClr val="0070C0"/>
                </a:solidFill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6600" b="1" dirty="0" smtClean="0">
                <a:solidFill>
                  <a:srgbClr val="0070C0"/>
                </a:solidFill>
                <a:ea typeface="Arial"/>
                <a:cs typeface="Arial" panose="020B0604020202020204" pitchFamily="34" charset="0"/>
                <a:sym typeface="Arial"/>
              </a:rPr>
              <a:t>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077" y="3721261"/>
            <a:ext cx="2849160" cy="2849160"/>
          </a:xfrm>
          <a:prstGeom prst="rect">
            <a:avLst/>
          </a:prstGeom>
        </p:spPr>
      </p:pic>
      <p:sp>
        <p:nvSpPr>
          <p:cNvPr id="17" name="Google Shape;145;p4"/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9933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ENGAGE</a:t>
            </a:r>
            <a:endParaRPr dirty="0"/>
          </a:p>
        </p:txBody>
      </p:sp>
      <p:pic>
        <p:nvPicPr>
          <p:cNvPr id="18" name="Google Shape;14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4506" y="521641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4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6932" y="508066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4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190" y="512592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" y="435729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18" y="907851"/>
            <a:ext cx="581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2</a:t>
            </a:r>
            <a:r>
              <a:rPr lang="en-US" altLang="en-US" sz="1200" dirty="0" smtClean="0"/>
              <a:t> </a:t>
            </a:r>
            <a:r>
              <a:rPr lang="en-US" altLang="en-US" sz="1200" dirty="0"/>
              <a:t>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8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615" y="728750"/>
            <a:ext cx="7384238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</a:t>
            </a:r>
            <a:r>
              <a:rPr lang="en-US" altLang="en-US" sz="3200" b="1" dirty="0" smtClean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Internet?</a:t>
            </a:r>
            <a:endParaRPr lang="en-US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635" y="2281458"/>
            <a:ext cx="6412219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</a:t>
            </a:r>
            <a:r>
              <a:rPr lang="en-US" altLang="en-US" sz="3200" b="1" dirty="0" smtClean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Internet?</a:t>
            </a:r>
            <a:endParaRPr lang="en-US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88" y="3761829"/>
            <a:ext cx="8237275" cy="119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can give us </a:t>
            </a:r>
            <a:r>
              <a:rPr lang="en-US" altLang="en-US" sz="3200" b="1" dirty="0" smtClean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Internet?</a:t>
            </a:r>
            <a:endParaRPr lang="en-US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9A7065B-F441-A521-DB91-B4E4CB31ABB1}"/>
              </a:ext>
            </a:extLst>
          </p:cNvPr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EXPLORE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8A683-42BE-FBDF-E1BC-19482197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61" y="599552"/>
            <a:ext cx="186684" cy="3712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6D8F29-D380-A3E1-A492-30467C37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7" y="585977"/>
            <a:ext cx="186684" cy="3712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F868AF-530A-B1A3-692B-D36404BD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45" y="590503"/>
            <a:ext cx="186684" cy="371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CFAA6B-54A8-6A53-DDE4-AC3E1853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8" y="486656"/>
            <a:ext cx="4651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38">
            <a:extLst>
              <a:ext uri="{FF2B5EF4-FFF2-40B4-BE49-F238E27FC236}">
                <a16:creationId xmlns:a16="http://schemas.microsoft.com/office/drawing/2014/main" id="{B7C7E592-93A6-87C4-8B90-490CFB3A7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0" y="1000667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fr-FR" sz="1200" dirty="0"/>
              <a:t>5 MIN</a:t>
            </a:r>
            <a:endParaRPr lang="en-US" altLang="fr-FR" sz="1200" dirty="0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63" y="3208420"/>
            <a:ext cx="3601793" cy="36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Internet Service Provider (ISP)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5461" y="1563838"/>
            <a:ext cx="104932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ISP</a:t>
            </a:r>
            <a:r>
              <a:rPr lang="en-US" sz="2000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or internet service provider, is a company that </a:t>
            </a:r>
            <a:r>
              <a:rPr lang="en-US" sz="2000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people </a:t>
            </a:r>
            <a:r>
              <a:rPr lang="en-US" sz="2000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</a:t>
            </a:r>
            <a:r>
              <a:rPr lang="en-US" sz="2000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internet, usually with a monthly subscription. </a:t>
            </a:r>
            <a:r>
              <a:rPr lang="en-US" sz="2000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000" dirty="0" smtClean="0">
              <a:solidFill>
                <a:srgbClr val="1A1D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1A1D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their services, the customers have to pay the ISP a nominal fee which varies according to the amount of data they actually use or data plan which they purchase.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3088" b="15227"/>
          <a:stretch/>
        </p:blipFill>
        <p:spPr>
          <a:xfrm>
            <a:off x="2348185" y="3753214"/>
            <a:ext cx="7309271" cy="26198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387" y="2039204"/>
            <a:ext cx="437935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Dial-up </a:t>
            </a: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793" y="2105915"/>
            <a:ext cx="6789931" cy="22633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5634" y="4338940"/>
            <a:ext cx="4235659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 Broadband Connection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107" y="4535002"/>
            <a:ext cx="6825301" cy="2275101"/>
          </a:xfrm>
          <a:prstGeom prst="rect">
            <a:avLst/>
          </a:prstGeom>
        </p:spPr>
      </p:pic>
      <p:sp>
        <p:nvSpPr>
          <p:cNvPr id="16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Home and small </a:t>
            </a:r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US" sz="2400" dirty="0" smtClean="0">
                <a:solidFill>
                  <a:srgbClr val="0070C0"/>
                </a:solidFill>
              </a:rPr>
              <a:t>ffice Internet connections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29783" y="4915003"/>
            <a:ext cx="38303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High bandwidth, internet offered by cable television service provider.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4027" y="2613315"/>
            <a:ext cx="38303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Inexpensive, low bandwidth option using a modem. </a:t>
            </a:r>
          </a:p>
        </p:txBody>
      </p:sp>
    </p:spTree>
    <p:extLst>
      <p:ext uri="{BB962C8B-B14F-4D97-AF65-F5344CB8AC3E}">
        <p14:creationId xmlns:p14="http://schemas.microsoft.com/office/powerpoint/2010/main" val="35394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9114" y="2032230"/>
            <a:ext cx="3943921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Internet (Cellular)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4387" y="4420251"/>
            <a:ext cx="38850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 Internet Connection</a:t>
            </a:r>
          </a:p>
        </p:txBody>
      </p:sp>
      <p:pic>
        <p:nvPicPr>
          <p:cNvPr id="23554" name="Picture 2" descr="How Broadband Fixed Wireless Works - Colorado ValleyColorado Vall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76" y="4541650"/>
            <a:ext cx="6663041" cy="22210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Home and small </a:t>
            </a:r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US" sz="2400" dirty="0" smtClean="0">
                <a:solidFill>
                  <a:srgbClr val="0070C0"/>
                </a:solidFill>
              </a:rPr>
              <a:t>ffice Internet connections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2735" y="2613315"/>
            <a:ext cx="38303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Provide wireless Internet access through cell phones. The common cellular network are 3G, 4G, 5G.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4191" b="10484"/>
          <a:stretch/>
        </p:blipFill>
        <p:spPr>
          <a:xfrm>
            <a:off x="5052776" y="2032230"/>
            <a:ext cx="5049167" cy="23956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781884" y="5011818"/>
            <a:ext cx="38303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Uses a radio frequency band to connect to the internet. Speed may vary for different locations. </a:t>
            </a:r>
          </a:p>
        </p:txBody>
      </p:sp>
    </p:spTree>
    <p:extLst>
      <p:ext uri="{BB962C8B-B14F-4D97-AF65-F5344CB8AC3E}">
        <p14:creationId xmlns:p14="http://schemas.microsoft.com/office/powerpoint/2010/main" val="7405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34387" y="2044696"/>
            <a:ext cx="3726207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Fiber Internet Provider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3631" y="4366665"/>
            <a:ext cx="2879149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 Connection</a:t>
            </a:r>
          </a:p>
        </p:txBody>
      </p:sp>
      <p:sp>
        <p:nvSpPr>
          <p:cNvPr id="17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3129" y="2613315"/>
            <a:ext cx="3690236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Fiber optic is the fastest internet service. The cable made from glass strands to transmit data at the speed of light. </a:t>
            </a:r>
          </a:p>
        </p:txBody>
      </p:sp>
      <p:sp>
        <p:nvSpPr>
          <p:cNvPr id="22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Business Internet connections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3129" y="4998907"/>
            <a:ext cx="3579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77">
              <a:defRPr/>
            </a:pPr>
            <a:r>
              <a:rPr lang="en-CA" altLang="en-US" dirty="0"/>
              <a:t>high </a:t>
            </a:r>
            <a:r>
              <a:rPr lang="en-CA" altLang="en-US" dirty="0" smtClean="0"/>
              <a:t>bandwidth</a:t>
            </a:r>
            <a:r>
              <a:rPr lang="en-CA" altLang="en-US" dirty="0"/>
              <a:t> </a:t>
            </a:r>
            <a:r>
              <a:rPr lang="en-CA" altLang="en-US" dirty="0" smtClean="0"/>
              <a:t>solution, </a:t>
            </a:r>
            <a:r>
              <a:rPr lang="en-CA" altLang="en-US" dirty="0"/>
              <a:t>internet connection that runs over a telephone line.</a:t>
            </a:r>
          </a:p>
        </p:txBody>
      </p:sp>
      <p:pic>
        <p:nvPicPr>
          <p:cNvPr id="24578" name="Picture 2" descr="How to Choose a DSL Cable Cord - BroadbandSearch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" t="10687" b="4647"/>
          <a:stretch/>
        </p:blipFill>
        <p:spPr bwMode="auto">
          <a:xfrm>
            <a:off x="4806017" y="4528690"/>
            <a:ext cx="6127780" cy="224402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5699" t="15836" r="4701" b="3507"/>
          <a:stretch/>
        </p:blipFill>
        <p:spPr>
          <a:xfrm>
            <a:off x="4806017" y="1889473"/>
            <a:ext cx="6127780" cy="23271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354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0;p6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Type of Internet connections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2"/>
          <p:cNvSpPr txBox="1">
            <a:spLocks/>
          </p:cNvSpPr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Business Internet connections 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159" y="2388193"/>
            <a:ext cx="6603191" cy="22010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3631" y="2200094"/>
            <a:ext cx="42786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1A1D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 Internet Connection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1925" y="2813612"/>
            <a:ext cx="3690236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77"/>
            <a:r>
              <a:rPr lang="en-US" dirty="0"/>
              <a:t>The signal travels from a long distance that is from earth to satellite and back again which provides a delayed connection. </a:t>
            </a:r>
          </a:p>
        </p:txBody>
      </p:sp>
    </p:spTree>
    <p:extLst>
      <p:ext uri="{BB962C8B-B14F-4D97-AF65-F5344CB8AC3E}">
        <p14:creationId xmlns:p14="http://schemas.microsoft.com/office/powerpoint/2010/main" val="187071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603358" y="114300"/>
            <a:ext cx="6480692" cy="2584450"/>
            <a:chOff x="5231625" y="1638237"/>
            <a:chExt cx="7069219" cy="2800350"/>
          </a:xfrm>
          <a:effectLst/>
        </p:grpSpPr>
        <p:sp>
          <p:nvSpPr>
            <p:cNvPr id="6" name="Freeform 5"/>
            <p:cNvSpPr/>
            <p:nvPr/>
          </p:nvSpPr>
          <p:spPr>
            <a:xfrm>
              <a:off x="5231625" y="1638237"/>
              <a:ext cx="7069219" cy="2800350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A1DA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512720" y="1789407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2400"/>
              </a:pPr>
              <a:r>
                <a:rPr lang="en-GB" sz="5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Wireless Network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170" name="Picture 2" descr="Free WiFi Hotspot Software App for Windows Computers - Connectif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0868" y="1562986"/>
            <a:ext cx="7391948" cy="51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38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Wireless Networks</a:t>
            </a:r>
          </a:p>
        </p:txBody>
      </p:sp>
      <p:sp>
        <p:nvSpPr>
          <p:cNvPr id="9" name="Object2"/>
          <p:cNvSpPr txBox="1">
            <a:spLocks/>
          </p:cNvSpPr>
          <p:nvPr/>
        </p:nvSpPr>
        <p:spPr>
          <a:xfrm>
            <a:off x="997744" y="1495566"/>
            <a:ext cx="3546335" cy="634203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Phone Network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47DED-6F9C-4A97-8AF1-49EB6AF42BD0}"/>
              </a:ext>
            </a:extLst>
          </p:cNvPr>
          <p:cNvSpPr txBox="1"/>
          <p:nvPr/>
        </p:nvSpPr>
        <p:spPr>
          <a:xfrm>
            <a:off x="944796" y="1973184"/>
            <a:ext cx="100227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abbreviations 3G, 4G, 4G-LTE, and 5G are used to describe enhanced cell phone networks that are optimized for the fast transmission of data.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“G” in these designations represents the word “generation,” so 5G is the fifth generation of the cell network.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74C4F3-525B-41B9-95B1-64E7E899E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838" y="3784600"/>
            <a:ext cx="9865720" cy="2863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603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7D7A17-9E22-4BE5-85F9-7EA993E87D07}"/>
              </a:ext>
            </a:extLst>
          </p:cNvPr>
          <p:cNvSpPr txBox="1"/>
          <p:nvPr/>
        </p:nvSpPr>
        <p:spPr>
          <a:xfrm>
            <a:off x="231984" y="2522495"/>
            <a:ext cx="5310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uses satellites to transmit signals that cover the globe.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C9D34-D9E3-419C-AFDB-91C1EAE66FF2}"/>
              </a:ext>
            </a:extLst>
          </p:cNvPr>
          <p:cNvSpPr txBox="1"/>
          <p:nvPr/>
        </p:nvSpPr>
        <p:spPr>
          <a:xfrm>
            <a:off x="6215219" y="2522495"/>
            <a:ext cx="5614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transmitters and receivers located within the smartphone let the phone connect to local networks and the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internet using the signal.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44110B-2FEC-4EC8-A5E4-1D11C5CDB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63" y="4146271"/>
            <a:ext cx="5252240" cy="187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4C614-2475-45D1-9902-5828E4549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140" y="4146271"/>
            <a:ext cx="5470189" cy="1823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Wireless Networks</a:t>
            </a:r>
          </a:p>
        </p:txBody>
      </p:sp>
    </p:spTree>
    <p:extLst>
      <p:ext uri="{BB962C8B-B14F-4D97-AF65-F5344CB8AC3E}">
        <p14:creationId xmlns:p14="http://schemas.microsoft.com/office/powerpoint/2010/main" val="22164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7D7A17-9E22-4BE5-85F9-7EA993E87D07}"/>
              </a:ext>
            </a:extLst>
          </p:cNvPr>
          <p:cNvSpPr txBox="1"/>
          <p:nvPr/>
        </p:nvSpPr>
        <p:spPr>
          <a:xfrm>
            <a:off x="261063" y="2551507"/>
            <a:ext cx="5763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Bluetooth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wireless technology that allows devices to communicate over short distances.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C9D34-D9E3-419C-AFDB-91C1EAE66FF2}"/>
              </a:ext>
            </a:extLst>
          </p:cNvPr>
          <p:cNvSpPr txBox="1"/>
          <p:nvPr/>
        </p:nvSpPr>
        <p:spPr>
          <a:xfrm>
            <a:off x="6219100" y="2575080"/>
            <a:ext cx="5571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a wireless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that enables data to be exchanged by devices that are in very close proximity to each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C5B52D-9417-4111-AE63-C902215E9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32" y="4109582"/>
            <a:ext cx="5385635" cy="1814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C36F6B-D8C9-40E0-A42D-9A6DA6A44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002" y="4109582"/>
            <a:ext cx="5368664" cy="1814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Wireless Networks</a:t>
            </a:r>
          </a:p>
        </p:txBody>
      </p:sp>
    </p:spTree>
    <p:extLst>
      <p:ext uri="{BB962C8B-B14F-4D97-AF65-F5344CB8AC3E}">
        <p14:creationId xmlns:p14="http://schemas.microsoft.com/office/powerpoint/2010/main" val="11715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551055" y="1664855"/>
            <a:ext cx="6640945" cy="2627745"/>
            <a:chOff x="4853843" y="4230254"/>
            <a:chExt cx="7338157" cy="2627745"/>
          </a:xfrm>
        </p:grpSpPr>
        <p:sp>
          <p:nvSpPr>
            <p:cNvPr id="6" name="Freeform 5"/>
            <p:cNvSpPr/>
            <p:nvPr/>
          </p:nvSpPr>
          <p:spPr>
            <a:xfrm>
              <a:off x="4853843" y="4230254"/>
              <a:ext cx="7338157" cy="2627745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8EC0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190836" y="4253347"/>
              <a:ext cx="6730430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2400"/>
              </a:pPr>
              <a:r>
                <a:rPr lang="en-GB" sz="5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Introduction to NETWORK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0" y="707158"/>
            <a:ext cx="6223898" cy="45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351" b="13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711309" y="1413163"/>
            <a:ext cx="6480692" cy="2584450"/>
            <a:chOff x="5231625" y="1638237"/>
            <a:chExt cx="7069219" cy="2800350"/>
          </a:xfrm>
          <a:effectLst/>
        </p:grpSpPr>
        <p:sp>
          <p:nvSpPr>
            <p:cNvPr id="6" name="Freeform 5"/>
            <p:cNvSpPr/>
            <p:nvPr/>
          </p:nvSpPr>
          <p:spPr>
            <a:xfrm>
              <a:off x="5231625" y="1638237"/>
              <a:ext cx="7069219" cy="2800350"/>
            </a:xfrm>
            <a:custGeom>
              <a:avLst/>
              <a:gdLst>
                <a:gd name="connsiteX0" fmla="*/ 1187083 w 6129867"/>
                <a:gd name="connsiteY0" fmla="*/ 0 h 2622550"/>
                <a:gd name="connsiteX1" fmla="*/ 6129867 w 6129867"/>
                <a:gd name="connsiteY1" fmla="*/ 0 h 2622550"/>
                <a:gd name="connsiteX2" fmla="*/ 6129867 w 6129867"/>
                <a:gd name="connsiteY2" fmla="*/ 2622550 h 2622550"/>
                <a:gd name="connsiteX3" fmla="*/ 1187083 w 6129867"/>
                <a:gd name="connsiteY3" fmla="*/ 2622550 h 2622550"/>
                <a:gd name="connsiteX4" fmla="*/ 0 w 6129867"/>
                <a:gd name="connsiteY4" fmla="*/ 1311275 h 2622550"/>
                <a:gd name="connsiteX5" fmla="*/ 1187083 w 6129867"/>
                <a:gd name="connsiteY5" fmla="*/ 0 h 262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9867" h="262255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chemeClr val="tx2">
                <a:alpha val="43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" name="Google Shape;299;p3">
              <a:extLst>
                <a:ext uri="{FF2B5EF4-FFF2-40B4-BE49-F238E27FC236}">
                  <a16:creationId xmlns:a16="http://schemas.microsoft.com/office/drawing/2014/main" id="{8E314446-FD7C-EB27-EE58-78C06287651C}"/>
                </a:ext>
              </a:extLst>
            </p:cNvPr>
            <p:cNvSpPr txBox="1"/>
            <p:nvPr/>
          </p:nvSpPr>
          <p:spPr>
            <a:xfrm>
              <a:off x="5710075" y="1871972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GB" sz="5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Network Trends</a:t>
              </a:r>
            </a:p>
            <a:p>
              <a:pPr algn="ctr">
                <a:buClr>
                  <a:srgbClr val="000000"/>
                </a:buClr>
                <a:buSzPts val="2400"/>
              </a:pPr>
              <a:r>
                <a:rPr lang="en-GB" sz="5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2023</a:t>
              </a:r>
              <a:endParaRPr sz="5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3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568965" y="2744998"/>
            <a:ext cx="9607701" cy="34253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17776" y="460286"/>
            <a:ext cx="6493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Recent Network Trends 2023</a:t>
            </a:r>
          </a:p>
        </p:txBody>
      </p:sp>
      <p:sp>
        <p:nvSpPr>
          <p:cNvPr id="7" name="Rectangle 6"/>
          <p:cNvSpPr/>
          <p:nvPr/>
        </p:nvSpPr>
        <p:spPr>
          <a:xfrm>
            <a:off x="1853695" y="2744998"/>
            <a:ext cx="49154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Bring </a:t>
            </a: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Your Own Device (BYOD)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communications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Cloud computing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Smart Home</a:t>
            </a: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59982" y="3154752"/>
            <a:ext cx="360089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5G and Beyond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Artificial Intelligence (AI)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Automation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Cyber Security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Internet of Thing (</a:t>
            </a:r>
            <a:r>
              <a:rPr lang="en-CA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1337" y="1986898"/>
            <a:ext cx="950151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Several new networking trends that effect organizations and consumers</a:t>
            </a:r>
            <a:r>
              <a:rPr lang="en-CA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CA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4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p7"/>
          <p:cNvSpPr txBox="1"/>
          <p:nvPr/>
        </p:nvSpPr>
        <p:spPr>
          <a:xfrm>
            <a:off x="0" y="0"/>
            <a:ext cx="1996225" cy="369332"/>
          </a:xfrm>
          <a:prstGeom prst="rect">
            <a:avLst/>
          </a:prstGeom>
          <a:solidFill>
            <a:srgbClr val="CC99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</a:t>
            </a:r>
            <a:endParaRPr/>
          </a:p>
        </p:txBody>
      </p:sp>
      <p:pic>
        <p:nvPicPr>
          <p:cNvPr id="3" name="Google Shape;19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875" y="480042"/>
            <a:ext cx="465138" cy="4841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95;p7"/>
          <p:cNvSpPr txBox="1"/>
          <p:nvPr/>
        </p:nvSpPr>
        <p:spPr>
          <a:xfrm>
            <a:off x="170517" y="99405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9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901" y="554510"/>
            <a:ext cx="186684" cy="3712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7;p7"/>
          <p:cNvSpPr/>
          <p:nvPr/>
        </p:nvSpPr>
        <p:spPr>
          <a:xfrm>
            <a:off x="1109007" y="630808"/>
            <a:ext cx="158782" cy="1566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2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8;p7"/>
          <p:cNvSpPr txBox="1"/>
          <p:nvPr/>
        </p:nvSpPr>
        <p:spPr>
          <a:xfrm>
            <a:off x="901930" y="830783"/>
            <a:ext cx="2632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8" name="Google Shape;19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0062" y="532615"/>
            <a:ext cx="186684" cy="3712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0;p7"/>
          <p:cNvSpPr txBox="1"/>
          <p:nvPr/>
        </p:nvSpPr>
        <p:spPr>
          <a:xfrm>
            <a:off x="1416092" y="808888"/>
            <a:ext cx="2632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01;p7"/>
          <p:cNvSpPr txBox="1"/>
          <p:nvPr/>
        </p:nvSpPr>
        <p:spPr>
          <a:xfrm>
            <a:off x="1416092" y="1462611"/>
            <a:ext cx="972399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Choose the best internet solution for each network size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Students' Speak: Group Discussion Topic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3"/>
          <a:stretch/>
        </p:blipFill>
        <p:spPr bwMode="auto">
          <a:xfrm>
            <a:off x="6040962" y="2711133"/>
            <a:ext cx="5192523" cy="36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Youtube - Free social media icons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 b="9229"/>
          <a:stretch/>
        </p:blipFill>
        <p:spPr bwMode="auto">
          <a:xfrm>
            <a:off x="2058574" y="4007915"/>
            <a:ext cx="1458376" cy="119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547698" y="3361584"/>
            <a:ext cx="2552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Click here for the video explanation!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27" y="5335581"/>
            <a:ext cx="880669" cy="880669"/>
          </a:xfrm>
          <a:prstGeom prst="rect">
            <a:avLst/>
          </a:prstGeom>
        </p:spPr>
      </p:pic>
      <p:sp>
        <p:nvSpPr>
          <p:cNvPr id="18" name="Google Shape;201;p7"/>
          <p:cNvSpPr txBox="1"/>
          <p:nvPr/>
        </p:nvSpPr>
        <p:spPr>
          <a:xfrm>
            <a:off x="3516950" y="231562"/>
            <a:ext cx="5434188" cy="684409"/>
          </a:xfrm>
          <a:prstGeom prst="roundRect">
            <a:avLst>
              <a:gd name="adj" fmla="val 3722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1A416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Activity </a:t>
            </a:r>
            <a:r>
              <a:rPr lang="en-US" sz="2000" dirty="0">
                <a:solidFill>
                  <a:srgbClr val="1A416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</a:t>
            </a:r>
            <a:r>
              <a:rPr lang="en-US" sz="2000" dirty="0" smtClean="0">
                <a:solidFill>
                  <a:srgbClr val="1A416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hecking Understanding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1A41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01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72" y="1800708"/>
            <a:ext cx="5780224" cy="20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7306" t="6586" r="9798" b="5235"/>
          <a:stretch/>
        </p:blipFill>
        <p:spPr>
          <a:xfrm>
            <a:off x="5486400" y="1413126"/>
            <a:ext cx="6705600" cy="5444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3049172" y="345586"/>
            <a:ext cx="560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Arial"/>
                <a:ea typeface="Arial"/>
                <a:cs typeface="Arial"/>
                <a:sym typeface="Arial"/>
              </a:rPr>
              <a:t>Computer Networking</a:t>
            </a:r>
          </a:p>
        </p:txBody>
      </p:sp>
      <p:sp>
        <p:nvSpPr>
          <p:cNvPr id="10" name="Google Shape;185;p6"/>
          <p:cNvSpPr txBox="1"/>
          <p:nvPr/>
        </p:nvSpPr>
        <p:spPr>
          <a:xfrm>
            <a:off x="335494" y="2085023"/>
            <a:ext cx="5427356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A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computer network 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is a connection between two or more computers to allow to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exchange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files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or </a:t>
            </a:r>
            <a:r>
              <a:rPr lang="en-US" sz="2800" b="1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information</a:t>
            </a:r>
            <a:r>
              <a:rPr lang="en-US" sz="2800" i="0" u="none" strike="noStrike" cap="none" dirty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between the </a:t>
            </a:r>
            <a:r>
              <a:rPr lang="en-US" sz="2800" b="1" i="0" u="none" strike="noStrike" cap="none" dirty="0" smtClean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computers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71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573" r="3788" b="14477"/>
          <a:stretch/>
        </p:blipFill>
        <p:spPr>
          <a:xfrm>
            <a:off x="811923" y="1507045"/>
            <a:ext cx="10513077" cy="4270173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what network can help us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14" y="184666"/>
            <a:ext cx="1152320" cy="1152320"/>
          </a:xfrm>
          <a:prstGeom prst="rect">
            <a:avLst/>
          </a:prstGeom>
        </p:spPr>
      </p:pic>
      <p:sp>
        <p:nvSpPr>
          <p:cNvPr id="24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192" y="5674375"/>
            <a:ext cx="2898601" cy="757551"/>
          </a:xfrm>
          <a:prstGeom prst="roundRect">
            <a:avLst>
              <a:gd name="adj" fmla="val 3772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 Files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66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what network can help us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14" y="184666"/>
            <a:ext cx="1152320" cy="115232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162" y="5894578"/>
            <a:ext cx="2898601" cy="757551"/>
          </a:xfrm>
          <a:prstGeom prst="roundRect">
            <a:avLst>
              <a:gd name="adj" fmla="val 3772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access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22 important remote desktop features every supporter should master |  Official ISL Online B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92" y="1520692"/>
            <a:ext cx="7367077" cy="39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7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what network can help us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14" y="184666"/>
            <a:ext cx="1152320" cy="115232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650" y="5792182"/>
            <a:ext cx="4703088" cy="757551"/>
          </a:xfrm>
          <a:prstGeom prst="roundRect">
            <a:avLst>
              <a:gd name="adj" fmla="val 3772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 centralize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6" name="Picture 6" descr="Create Roles, Departments, Hierarchy &amp; Bulk User Ac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76" y="1651337"/>
            <a:ext cx="6621037" cy="37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1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19E0E-B3A2-5D42-E525-DBC8F2A3BE4F}"/>
              </a:ext>
            </a:extLst>
          </p:cNvPr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/>
              <a:t>EXPLAIN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B96CA45-A10D-6894-B467-7333E598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FD02077-0916-1CA6-F5AE-A3028D17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/>
              <a:t>5 MIN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435E340-FFED-E0A7-7095-597177C1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25953-85F1-694D-3AED-7F4493DA5B17}"/>
              </a:ext>
            </a:extLst>
          </p:cNvPr>
          <p:cNvSpPr txBox="1"/>
          <p:nvPr/>
        </p:nvSpPr>
        <p:spPr>
          <a:xfrm>
            <a:off x="2984682" y="280541"/>
            <a:ext cx="560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"/>
                <a:ea typeface="Arial"/>
                <a:cs typeface="Arial"/>
                <a:sym typeface="Arial"/>
              </a:rPr>
              <a:t>Network Size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298277" y="4964198"/>
            <a:ext cx="5684125" cy="1577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Office/Home Office (SOHO)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enables computer within a home or remote office to connect to a corporate network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7744" y="4509483"/>
            <a:ext cx="2707452" cy="40011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Small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 descr="this is the image’s alt tex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1" t="4024" r="9348" b="12885"/>
          <a:stretch/>
        </p:blipFill>
        <p:spPr bwMode="auto">
          <a:xfrm>
            <a:off x="561140" y="1457714"/>
            <a:ext cx="3694647" cy="293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59959" y="5060854"/>
            <a:ext cx="5684125" cy="2543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Home Networks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connect a few computers to each other and the Internet</a:t>
            </a:r>
          </a:p>
          <a:p>
            <a:pPr marL="457200" lvl="1" indent="0">
              <a:lnSpc>
                <a:spcPts val="3300"/>
              </a:lnSpc>
              <a:buNone/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3300"/>
              </a:lnSpc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300"/>
              </a:lnSpc>
              <a:buFont typeface="Arial" panose="020B0604020202020204" pitchFamily="34" charset="0"/>
              <a:buNone/>
            </a:pPr>
            <a:endParaRPr lang="en-CA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91150" y="4390567"/>
            <a:ext cx="1576857" cy="40011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SOHO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4" descr="https://d1qjbjciwpxftb.cloudfront.net/courses/ccna1/networking-today/5_common-types-of-networks/assets/1_chunk/media--Small-Home-Office-Net--im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54" y="1388560"/>
            <a:ext cx="4049495" cy="297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19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7632</TotalTime>
  <Words>1617</Words>
  <Application>Microsoft Office PowerPoint</Application>
  <PresentationFormat>Widescreen</PresentationFormat>
  <Paragraphs>330</Paragraphs>
  <Slides>43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ＭＳ Ｐゴシック</vt:lpstr>
      <vt:lpstr>游ゴシック</vt:lpstr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Mengheang Pho</dc:creator>
  <cp:lastModifiedBy>SENRIN.SIM</cp:lastModifiedBy>
  <cp:revision>534</cp:revision>
  <dcterms:created xsi:type="dcterms:W3CDTF">2023-01-25T07:23:06Z</dcterms:created>
  <dcterms:modified xsi:type="dcterms:W3CDTF">2023-11-01T11:34:30Z</dcterms:modified>
</cp:coreProperties>
</file>